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95" r:id="rId7"/>
    <p:sldId id="266" r:id="rId8"/>
    <p:sldId id="267" r:id="rId9"/>
    <p:sldId id="268" r:id="rId10"/>
    <p:sldId id="285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tx2"/>
      </a:buClr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tx2"/>
      </a:buClr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tx2"/>
      </a:buClr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tx2"/>
      </a:buClr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tx2"/>
      </a:buClr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FF3300"/>
    <a:srgbClr val="996600"/>
    <a:srgbClr val="FF9900"/>
    <a:srgbClr val="663300"/>
    <a:srgbClr val="7306EA"/>
    <a:srgbClr val="AAC1D2"/>
    <a:srgbClr val="ACD0B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35" autoAdjust="0"/>
    <p:restoredTop sz="86444" autoAdjust="0"/>
  </p:normalViewPr>
  <p:slideViewPr>
    <p:cSldViewPr>
      <p:cViewPr>
        <p:scale>
          <a:sx n="50" d="100"/>
          <a:sy n="50" d="100"/>
        </p:scale>
        <p:origin x="-696" y="-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6"/>
    </p:cViewPr>
  </p:sorterViewPr>
  <p:notesViewPr>
    <p:cSldViewPr>
      <p:cViewPr>
        <p:scale>
          <a:sx n="66" d="100"/>
          <a:sy n="66" d="100"/>
        </p:scale>
        <p:origin x="-936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200"/>
            </a:lvl1pPr>
          </a:lstStyle>
          <a:p>
            <a:endParaRPr 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200"/>
            </a:lvl1pPr>
          </a:lstStyle>
          <a:p>
            <a:endParaRPr lang="en-US"/>
          </a:p>
        </p:txBody>
      </p:sp>
      <p:sp>
        <p:nvSpPr>
          <p:cNvPr id="3686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200"/>
            </a:lvl1pPr>
          </a:lstStyle>
          <a:p>
            <a:endParaRPr 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200"/>
            </a:lvl1pPr>
          </a:lstStyle>
          <a:p>
            <a:fld id="{90126415-0003-4017-A950-DB3AFDD1941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45192B-F168-4034-B6DE-615AF9A86FEE}" type="slidenum">
              <a:rPr lang="en-US"/>
              <a:pPr/>
              <a:t>1</a:t>
            </a:fld>
            <a:endParaRPr lang="en-US"/>
          </a:p>
        </p:txBody>
      </p:sp>
      <p:sp>
        <p:nvSpPr>
          <p:cNvPr id="399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STAIR </a:t>
            </a:r>
            <a:r>
              <a:rPr lang="en-US">
                <a:cs typeface="Times New Roman" pitchFamily="18" charset="0"/>
              </a:rPr>
              <a:t>will address middle school students with a working knowledge of nouns, pronouns, verbs, adjectives, adverbs, articles and conjunctions as well as an understanding of simple and compound.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92E96A-5C0B-49EB-A987-5C8195003F77}" type="slidenum">
              <a:rPr lang="en-US"/>
              <a:pPr/>
              <a:t>2</a:t>
            </a:fld>
            <a:endParaRPr lang="en-US"/>
          </a:p>
        </p:txBody>
      </p:sp>
      <p:sp>
        <p:nvSpPr>
          <p:cNvPr id="389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Rule-Eg Strategy (Deductive)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CC7148-03A3-4164-90AE-B80E5BCBA0AE}" type="slidenum">
              <a:rPr lang="en-US"/>
              <a:pPr/>
              <a:t>7</a:t>
            </a:fld>
            <a:endParaRPr lang="en-US"/>
          </a:p>
        </p:txBody>
      </p:sp>
      <p:sp>
        <p:nvSpPr>
          <p:cNvPr id="1064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Eg-Rule Strategy (Inductive)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DC13C2-FE54-4340-87D1-CA36A677A5A6}" type="slidenum">
              <a:rPr lang="en-US"/>
              <a:pPr/>
              <a:t>8</a:t>
            </a:fld>
            <a:endParaRPr lang="en-US"/>
          </a:p>
        </p:txBody>
      </p:sp>
      <p:sp>
        <p:nvSpPr>
          <p:cNvPr id="378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Eg-Rule Strategy (Inductive)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64839D-CFF7-455E-943E-A8B2F213CB8C}" type="slidenum">
              <a:rPr lang="en-US"/>
              <a:pPr/>
              <a:t>9</a:t>
            </a:fld>
            <a:endParaRPr lang="en-US"/>
          </a:p>
        </p:txBody>
      </p:sp>
      <p:sp>
        <p:nvSpPr>
          <p:cNvPr id="450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Rule-Eg Strategy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8" name="Group 1030"/>
          <p:cNvGrpSpPr>
            <a:grpSpLocks/>
          </p:cNvGrpSpPr>
          <p:nvPr/>
        </p:nvGrpSpPr>
        <p:grpSpPr bwMode="auto">
          <a:xfrm>
            <a:off x="457200" y="2363788"/>
            <a:ext cx="8153400" cy="1600200"/>
            <a:chOff x="288" y="1489"/>
            <a:chExt cx="5136" cy="1008"/>
          </a:xfrm>
        </p:grpSpPr>
        <p:sp>
          <p:nvSpPr>
            <p:cNvPr id="3074" name="Arc 1026"/>
            <p:cNvSpPr>
              <a:spLocks/>
            </p:cNvSpPr>
            <p:nvPr/>
          </p:nvSpPr>
          <p:spPr bwMode="invGray">
            <a:xfrm>
              <a:off x="3595" y="1489"/>
              <a:ext cx="1829" cy="1008"/>
            </a:xfrm>
            <a:custGeom>
              <a:avLst/>
              <a:gdLst>
                <a:gd name="G0" fmla="+- 312 0 0"/>
                <a:gd name="G1" fmla="+- 21600 0 0"/>
                <a:gd name="G2" fmla="+- 21600 0 0"/>
                <a:gd name="T0" fmla="*/ 300 w 21912"/>
                <a:gd name="T1" fmla="*/ 0 h 43200"/>
                <a:gd name="T2" fmla="*/ 0 w 21912"/>
                <a:gd name="T3" fmla="*/ 43198 h 43200"/>
                <a:gd name="T4" fmla="*/ 312 w 21912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" name="Arc 1027"/>
            <p:cNvSpPr>
              <a:spLocks/>
            </p:cNvSpPr>
            <p:nvPr/>
          </p:nvSpPr>
          <p:spPr bwMode="invGray">
            <a:xfrm>
              <a:off x="3548" y="1593"/>
              <a:ext cx="1831" cy="800"/>
            </a:xfrm>
            <a:custGeom>
              <a:avLst/>
              <a:gdLst>
                <a:gd name="G0" fmla="+- 324 0 0"/>
                <a:gd name="G1" fmla="+- 21600 0 0"/>
                <a:gd name="G2" fmla="+- 21600 0 0"/>
                <a:gd name="T0" fmla="*/ 312 w 21924"/>
                <a:gd name="T1" fmla="*/ 0 h 43200"/>
                <a:gd name="T2" fmla="*/ 0 w 21924"/>
                <a:gd name="T3" fmla="*/ 43198 h 43200"/>
                <a:gd name="T4" fmla="*/ 324 w 2192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" name="Arc 1028"/>
            <p:cNvSpPr>
              <a:spLocks/>
            </p:cNvSpPr>
            <p:nvPr/>
          </p:nvSpPr>
          <p:spPr bwMode="invGray">
            <a:xfrm>
              <a:off x="3521" y="1732"/>
              <a:ext cx="1830" cy="522"/>
            </a:xfrm>
            <a:custGeom>
              <a:avLst/>
              <a:gdLst>
                <a:gd name="G0" fmla="+- 325 0 0"/>
                <a:gd name="G1" fmla="+- 21600 0 0"/>
                <a:gd name="G2" fmla="+- 21600 0 0"/>
                <a:gd name="T0" fmla="*/ 313 w 21925"/>
                <a:gd name="T1" fmla="*/ 0 h 43200"/>
                <a:gd name="T2" fmla="*/ 0 w 21925"/>
                <a:gd name="T3" fmla="*/ 43198 h 43200"/>
                <a:gd name="T4" fmla="*/ 325 w 2192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" name="AutoShape 1029"/>
            <p:cNvSpPr>
              <a:spLocks noChangeArrowheads="1"/>
            </p:cNvSpPr>
            <p:nvPr/>
          </p:nvSpPr>
          <p:spPr bwMode="invGray">
            <a:xfrm>
              <a:off x="288" y="1940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79" name="Rectangle 103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80" name="Rectangle 103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81" name="Rectangle 103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82" name="Rectangle 103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83" name="Rectangle 103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4BC2F28-FFD2-43BE-B617-F6FE08173D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92A5F1-C254-49E7-97B7-843368BA3B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47869-687A-4BA1-8574-8844088196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20574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17EF4BF-A154-4C42-9A7A-B1357E43BD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0574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10681F9-E78E-42CD-BD38-AAC8B3282E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92C79C-7779-4749-8994-69B1ADA4B7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0F3A68-5B4D-4D1B-8A16-D3AB6226FA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940236-D487-450B-A3A1-E327424D64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0DE16-EB54-4D6E-9C43-FE5075915A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020BCA-A91B-4654-8B57-8B9443F115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E3310B-2324-47F6-9E01-708FBFA744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A67676-1BF5-4F66-9110-24B4CA297E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9F99A-79EB-485C-B21F-AEC83E82E9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057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defRPr sz="14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defRPr sz="14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defRPr sz="1400">
                <a:latin typeface="Arial" charset="0"/>
              </a:defRPr>
            </a:lvl1pPr>
          </a:lstStyle>
          <a:p>
            <a:fld id="{D7D88096-44CE-40B0-8F1C-3003C31CE38A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40" name="Picture 16" descr="BORDR076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85800" y="1524000"/>
            <a:ext cx="7772400" cy="54768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2pPr>
      <a:lvl3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3pPr>
      <a:lvl4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4pPr>
      <a:lvl5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WINDOWS\Temporary%20Internet%20Files\Content.IE5\C12RGTI7\MSSN00891_0000%5b1%5d.mid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PREPOSITION POWER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3505200"/>
            <a:ext cx="5715000" cy="114300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endParaRPr lang="en-US" sz="1000">
              <a:hlinkClick r:id="" action="ppaction://hlinkshowjump?jump=nextslide"/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en-US" sz="1000">
              <a:hlinkClick r:id="" action="ppaction://hlinkshowjump?jump=nextslide"/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en-US" sz="1000">
              <a:hlinkClick r:id="" action="ppaction://hlinkshowjump?jump=nextslide"/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en-US" sz="3700">
                <a:hlinkClick r:id="" action="ppaction://hlinkshowjump?jump=nextslide"/>
              </a:rPr>
              <a:t>Click here to start</a:t>
            </a:r>
          </a:p>
        </p:txBody>
      </p:sp>
      <p:pic>
        <p:nvPicPr>
          <p:cNvPr id="23567" name="MSSN00891_0000[1]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6172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772" fill="hold"/>
                                        <p:tgtEl>
                                          <p:spTgt spid="235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/>
              <a:t>CONGRATULATIONS!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057400"/>
            <a:ext cx="5181600" cy="4114800"/>
          </a:xfrm>
        </p:spPr>
        <p:txBody>
          <a:bodyPr/>
          <a:lstStyle/>
          <a:p>
            <a:pPr algn="ctr">
              <a:buFontTx/>
              <a:buNone/>
            </a:pPr>
            <a:endParaRPr lang="en-US" sz="3100" dirty="0"/>
          </a:p>
          <a:p>
            <a:pPr algn="ctr">
              <a:buFontTx/>
              <a:buNone/>
            </a:pPr>
            <a:r>
              <a:rPr lang="en-US" sz="4800" dirty="0" smtClean="0"/>
              <a:t>You’re ready to use your </a:t>
            </a:r>
            <a:r>
              <a:rPr lang="en-US" sz="4800" dirty="0"/>
              <a:t>PREPOSITION POWER!</a:t>
            </a:r>
          </a:p>
        </p:txBody>
      </p:sp>
      <p:sp>
        <p:nvSpPr>
          <p:cNvPr id="64516" name="Text Box 4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2362200" y="6019800"/>
            <a:ext cx="2438400" cy="588963"/>
          </a:xfrm>
          <a:prstGeom prst="rect">
            <a:avLst/>
          </a:prstGeom>
          <a:noFill/>
          <a:ln w="9525" algn="ctr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>
                <a:solidFill>
                  <a:srgbClr val="FF3300"/>
                </a:solidFill>
              </a:rPr>
              <a:t>END</a:t>
            </a:r>
          </a:p>
        </p:txBody>
      </p:sp>
      <p:pic>
        <p:nvPicPr>
          <p:cNvPr id="64517" name="Picture 5" descr="MCj03000310000[1]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26113" y="1905000"/>
            <a:ext cx="3151187" cy="4419600"/>
          </a:xfrm>
          <a:noFill/>
          <a:ln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990600" y="1939925"/>
            <a:ext cx="7467600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A preposition is a part of speech that shows a relationship between two things. </a:t>
            </a:r>
          </a:p>
          <a:p>
            <a:pPr lvl="1">
              <a:buFontTx/>
              <a:buChar char="•"/>
            </a:pPr>
            <a:r>
              <a:rPr lang="en-US"/>
              <a:t>Location (on, under, in)</a:t>
            </a:r>
          </a:p>
          <a:p>
            <a:pPr lvl="1">
              <a:buFontTx/>
              <a:buChar char="•"/>
            </a:pPr>
            <a:r>
              <a:rPr lang="en-US"/>
              <a:t>Timing (before, after, during)</a:t>
            </a:r>
          </a:p>
          <a:p>
            <a:pPr lvl="1">
              <a:buFontTx/>
              <a:buChar char="•"/>
            </a:pPr>
            <a:r>
              <a:rPr lang="en-US"/>
              <a:t>Direction (from, toward, to) </a:t>
            </a:r>
          </a:p>
          <a:p>
            <a:endParaRPr lang="en-US" sz="1500"/>
          </a:p>
          <a:p>
            <a:pPr algn="ctr">
              <a:spcBef>
                <a:spcPct val="50000"/>
              </a:spcBef>
            </a:pPr>
            <a:endParaRPr lang="en-US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One</a:t>
            </a:r>
            <a:r>
              <a:rPr lang="en-US" dirty="0"/>
              <a:t>: Prepositions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5562600" y="3429000"/>
            <a:ext cx="312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990600" y="4876800"/>
            <a:ext cx="4572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589" name="AutoShape 1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239000" y="5029200"/>
            <a:ext cx="1042988" cy="1042988"/>
          </a:xfrm>
          <a:prstGeom prst="actionButtonForwardNext">
            <a:avLst/>
          </a:prstGeom>
          <a:solidFill>
            <a:srgbClr val="FF9900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One</a:t>
            </a:r>
            <a:r>
              <a:rPr lang="en-US" dirty="0"/>
              <a:t>: Prepositions (cont.)</a:t>
            </a:r>
          </a:p>
        </p:txBody>
      </p:sp>
      <p:sp>
        <p:nvSpPr>
          <p:cNvPr id="25603" name="Text Box 1027"/>
          <p:cNvSpPr txBox="1">
            <a:spLocks noChangeArrowheads="1"/>
          </p:cNvSpPr>
          <p:nvPr/>
        </p:nvSpPr>
        <p:spPr bwMode="auto">
          <a:xfrm>
            <a:off x="533400" y="2286000"/>
            <a:ext cx="480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/>
          </a:p>
        </p:txBody>
      </p:sp>
      <p:sp>
        <p:nvSpPr>
          <p:cNvPr id="25604" name="Text Box 1028"/>
          <p:cNvSpPr txBox="1">
            <a:spLocks noChangeArrowheads="1"/>
          </p:cNvSpPr>
          <p:nvPr/>
        </p:nvSpPr>
        <p:spPr bwMode="auto">
          <a:xfrm>
            <a:off x="685800" y="2514600"/>
            <a:ext cx="4430713" cy="335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i="1"/>
              <a:t>The mouse is </a:t>
            </a:r>
            <a:r>
              <a:rPr lang="en-US" i="1">
                <a:solidFill>
                  <a:srgbClr val="FF3300"/>
                </a:solidFill>
              </a:rPr>
              <a:t>on</a:t>
            </a:r>
            <a:r>
              <a:rPr lang="en-US" i="1"/>
              <a:t> the table.</a:t>
            </a:r>
          </a:p>
          <a:p>
            <a:pPr algn="ctr"/>
            <a:endParaRPr lang="en-US" sz="1500"/>
          </a:p>
          <a:p>
            <a:pPr algn="ctr"/>
            <a:r>
              <a:rPr lang="en-US" sz="2500"/>
              <a:t>Two things: mouse + table</a:t>
            </a:r>
          </a:p>
          <a:p>
            <a:pPr algn="ctr"/>
            <a:r>
              <a:rPr lang="en-US" sz="2500"/>
              <a:t>Relationship: one is </a:t>
            </a:r>
            <a:r>
              <a:rPr lang="en-US" sz="2500">
                <a:solidFill>
                  <a:srgbClr val="FF3300"/>
                </a:solidFill>
              </a:rPr>
              <a:t>on</a:t>
            </a:r>
            <a:r>
              <a:rPr lang="en-US" sz="2500"/>
              <a:t> the other</a:t>
            </a:r>
          </a:p>
          <a:p>
            <a:pPr algn="ctr"/>
            <a:endParaRPr lang="en-US" sz="1500">
              <a:solidFill>
                <a:srgbClr val="FF3300"/>
              </a:solidFill>
            </a:endParaRPr>
          </a:p>
          <a:p>
            <a:pPr algn="ctr"/>
            <a:r>
              <a:rPr lang="en-US">
                <a:solidFill>
                  <a:srgbClr val="FF3300"/>
                </a:solidFill>
              </a:rPr>
              <a:t>On is a preposition!</a:t>
            </a:r>
          </a:p>
          <a:p>
            <a:pPr algn="ctr">
              <a:spcBef>
                <a:spcPct val="50000"/>
              </a:spcBef>
            </a:pPr>
            <a:endParaRPr lang="en-US"/>
          </a:p>
        </p:txBody>
      </p:sp>
      <p:sp>
        <p:nvSpPr>
          <p:cNvPr id="25605" name="Text Box 1029"/>
          <p:cNvSpPr txBox="1">
            <a:spLocks noChangeArrowheads="1"/>
          </p:cNvSpPr>
          <p:nvPr/>
        </p:nvSpPr>
        <p:spPr bwMode="auto">
          <a:xfrm>
            <a:off x="5486400" y="3581400"/>
            <a:ext cx="1981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/>
          </a:p>
        </p:txBody>
      </p:sp>
      <p:grpSp>
        <p:nvGrpSpPr>
          <p:cNvPr id="25606" name="Group 1030"/>
          <p:cNvGrpSpPr>
            <a:grpSpLocks noChangeAspect="1"/>
          </p:cNvGrpSpPr>
          <p:nvPr/>
        </p:nvGrpSpPr>
        <p:grpSpPr bwMode="auto">
          <a:xfrm>
            <a:off x="5638800" y="2590800"/>
            <a:ext cx="2133600" cy="2625725"/>
            <a:chOff x="3456" y="2016"/>
            <a:chExt cx="1344" cy="1654"/>
          </a:xfrm>
        </p:grpSpPr>
        <p:pic>
          <p:nvPicPr>
            <p:cNvPr id="25607" name="Picture 1031" descr="HH00865_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04" y="2400"/>
              <a:ext cx="1296" cy="1270"/>
            </a:xfrm>
            <a:prstGeom prst="rect">
              <a:avLst/>
            </a:prstGeom>
            <a:noFill/>
          </p:spPr>
        </p:pic>
        <p:pic>
          <p:nvPicPr>
            <p:cNvPr id="25608" name="Picture 1032" descr="BD07336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56" y="2016"/>
              <a:ext cx="1147" cy="932"/>
            </a:xfrm>
            <a:prstGeom prst="rect">
              <a:avLst/>
            </a:prstGeom>
            <a:noFill/>
          </p:spPr>
        </p:pic>
      </p:grpSp>
      <p:sp>
        <p:nvSpPr>
          <p:cNvPr id="25610" name="AutoShape 103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391400" y="5257800"/>
            <a:ext cx="1042988" cy="1042988"/>
          </a:xfrm>
          <a:prstGeom prst="actionButtonForwardNext">
            <a:avLst/>
          </a:prstGeom>
          <a:solidFill>
            <a:srgbClr val="FF9900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Lesson One: Prepositions (cont.)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685800" y="2362200"/>
            <a:ext cx="510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28600" y="2514600"/>
            <a:ext cx="5029200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i="1"/>
              <a:t>The mouse is </a:t>
            </a:r>
            <a:r>
              <a:rPr lang="en-US" i="1">
                <a:solidFill>
                  <a:srgbClr val="FF3300"/>
                </a:solidFill>
              </a:rPr>
              <a:t>under</a:t>
            </a:r>
            <a:r>
              <a:rPr lang="en-US" i="1"/>
              <a:t> the table.</a:t>
            </a:r>
          </a:p>
          <a:p>
            <a:pPr algn="ctr"/>
            <a:endParaRPr lang="en-US" sz="1500"/>
          </a:p>
          <a:p>
            <a:pPr algn="ctr"/>
            <a:r>
              <a:rPr lang="en-US" sz="2500"/>
              <a:t>Two things: mouse + table</a:t>
            </a:r>
          </a:p>
          <a:p>
            <a:pPr algn="ctr"/>
            <a:r>
              <a:rPr lang="en-US" sz="2500"/>
              <a:t>Relationship: one is </a:t>
            </a:r>
            <a:r>
              <a:rPr lang="en-US" sz="2500">
                <a:solidFill>
                  <a:srgbClr val="FF3300"/>
                </a:solidFill>
              </a:rPr>
              <a:t>under</a:t>
            </a:r>
            <a:r>
              <a:rPr lang="en-US" sz="2500"/>
              <a:t> the other</a:t>
            </a:r>
          </a:p>
          <a:p>
            <a:pPr algn="ctr"/>
            <a:endParaRPr lang="en-US" sz="1500">
              <a:solidFill>
                <a:srgbClr val="FF3300"/>
              </a:solidFill>
            </a:endParaRPr>
          </a:p>
          <a:p>
            <a:pPr algn="ctr"/>
            <a:r>
              <a:rPr lang="en-US">
                <a:solidFill>
                  <a:srgbClr val="FF3300"/>
                </a:solidFill>
              </a:rPr>
              <a:t>Under is a preposition!</a:t>
            </a:r>
          </a:p>
          <a:p>
            <a:pPr algn="ctr">
              <a:spcBef>
                <a:spcPct val="50000"/>
              </a:spcBef>
            </a:pPr>
            <a:endParaRPr lang="en-US"/>
          </a:p>
          <a:p>
            <a:pPr algn="ctr">
              <a:spcBef>
                <a:spcPct val="50000"/>
              </a:spcBef>
            </a:pPr>
            <a:endParaRPr lang="en-US"/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6096000" y="3505200"/>
            <a:ext cx="2362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/>
          </a:p>
        </p:txBody>
      </p:sp>
      <p:pic>
        <p:nvPicPr>
          <p:cNvPr id="27656" name="Picture 8" descr="BD0733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810000"/>
            <a:ext cx="1897063" cy="1541463"/>
          </a:xfrm>
          <a:prstGeom prst="rect">
            <a:avLst/>
          </a:prstGeom>
          <a:noFill/>
        </p:spPr>
      </p:pic>
      <p:pic>
        <p:nvPicPr>
          <p:cNvPr id="27655" name="Picture 7" descr="HH00865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2514600"/>
            <a:ext cx="2895600" cy="2838450"/>
          </a:xfrm>
          <a:prstGeom prst="rect">
            <a:avLst/>
          </a:prstGeom>
          <a:noFill/>
        </p:spPr>
      </p:pic>
      <p:sp>
        <p:nvSpPr>
          <p:cNvPr id="27658" name="AutoShape 1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96200" y="5486400"/>
            <a:ext cx="1042988" cy="1042988"/>
          </a:xfrm>
          <a:prstGeom prst="actionButtonForwardNext">
            <a:avLst/>
          </a:prstGeom>
          <a:solidFill>
            <a:srgbClr val="FF9900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One</a:t>
            </a:r>
            <a:r>
              <a:rPr lang="en-US" dirty="0"/>
              <a:t>: Prepositions (cont.)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381000" y="2057400"/>
            <a:ext cx="807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Here is a list of the most common prepositions:</a:t>
            </a:r>
          </a:p>
        </p:txBody>
      </p:sp>
      <p:sp>
        <p:nvSpPr>
          <p:cNvPr id="28682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96200" y="5410200"/>
            <a:ext cx="1042988" cy="1042988"/>
          </a:xfrm>
          <a:prstGeom prst="actionButtonForwardNext">
            <a:avLst/>
          </a:prstGeom>
          <a:solidFill>
            <a:srgbClr val="FF9900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8750" name="Group 78"/>
          <p:cNvGraphicFramePr>
            <a:graphicFrameLocks noGrp="1"/>
          </p:cNvGraphicFramePr>
          <p:nvPr>
            <p:ph idx="1"/>
          </p:nvPr>
        </p:nvGraphicFramePr>
        <p:xfrm>
          <a:off x="609600" y="2819400"/>
          <a:ext cx="6858000" cy="3581402"/>
        </p:xfrm>
        <a:graphic>
          <a:graphicData uri="http://schemas.openxmlformats.org/drawingml/2006/table">
            <a:tbl>
              <a:tblPr/>
              <a:tblGrid>
                <a:gridCol w="857250"/>
                <a:gridCol w="857250"/>
                <a:gridCol w="857250"/>
                <a:gridCol w="857250"/>
                <a:gridCol w="857250"/>
                <a:gridCol w="857250"/>
                <a:gridCol w="857250"/>
                <a:gridCol w="857250"/>
              </a:tblGrid>
              <a:tr h="709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aboard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along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behind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but (except)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from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off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past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until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about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amid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below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by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since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up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above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among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beneath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down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inside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onto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through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upon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across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around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beside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during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into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out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to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with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after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at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between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except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near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outside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toward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within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against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before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beyond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for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of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over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under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without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533400" y="2133600"/>
            <a:ext cx="7848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/>
              <a:t>Here is a list of the most common prepositions:</a:t>
            </a:r>
          </a:p>
        </p:txBody>
      </p:sp>
      <p:sp>
        <p:nvSpPr>
          <p:cNvPr id="102408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Lesson One: Prepositions (cont.)</a:t>
            </a:r>
          </a:p>
        </p:txBody>
      </p:sp>
      <p:sp>
        <p:nvSpPr>
          <p:cNvPr id="102409" name="AutoShape 9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848600" y="5638800"/>
            <a:ext cx="1042988" cy="1042988"/>
          </a:xfrm>
          <a:prstGeom prst="actionButtonForwardNext">
            <a:avLst/>
          </a:prstGeom>
          <a:solidFill>
            <a:srgbClr val="FF9900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2762" name="Group 362"/>
          <p:cNvGraphicFramePr>
            <a:graphicFrameLocks noGrp="1"/>
          </p:cNvGraphicFramePr>
          <p:nvPr>
            <p:ph idx="1"/>
          </p:nvPr>
        </p:nvGraphicFramePr>
        <p:xfrm>
          <a:off x="838200" y="2819400"/>
          <a:ext cx="6934200" cy="3429000"/>
        </p:xfrm>
        <a:graphic>
          <a:graphicData uri="http://schemas.openxmlformats.org/drawingml/2006/table">
            <a:tbl>
              <a:tblPr/>
              <a:tblGrid>
                <a:gridCol w="866775"/>
                <a:gridCol w="866775"/>
                <a:gridCol w="866775"/>
                <a:gridCol w="866775"/>
                <a:gridCol w="866775"/>
                <a:gridCol w="866775"/>
                <a:gridCol w="866775"/>
                <a:gridCol w="866775"/>
              </a:tblGrid>
              <a:tr h="571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aboard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along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behind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but (except)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from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off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past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until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about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amid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below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by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since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up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above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among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beneath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down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inside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onto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through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upon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across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around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beside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during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into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out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to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with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after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at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between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except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near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outside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toward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within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against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before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beyond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for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of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over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under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without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685800" y="2286000"/>
            <a:ext cx="75438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Let’s look </a:t>
            </a:r>
            <a:r>
              <a:rPr lang="en-US" dirty="0" smtClean="0"/>
              <a:t>at some sentences</a:t>
            </a:r>
            <a:endParaRPr lang="en-US" dirty="0"/>
          </a:p>
          <a:p>
            <a:pPr algn="ctr">
              <a:spcBef>
                <a:spcPct val="50000"/>
              </a:spcBef>
            </a:pPr>
            <a:r>
              <a:rPr lang="en-US" dirty="0"/>
              <a:t>The pizza </a:t>
            </a:r>
            <a:r>
              <a:rPr lang="en-US" dirty="0">
                <a:solidFill>
                  <a:srgbClr val="FF3300"/>
                </a:solidFill>
              </a:rPr>
              <a:t>in</a:t>
            </a:r>
            <a:r>
              <a:rPr lang="en-US" dirty="0"/>
              <a:t> the oven is mine.</a:t>
            </a:r>
          </a:p>
          <a:p>
            <a:pPr algn="ctr">
              <a:spcBef>
                <a:spcPct val="50000"/>
              </a:spcBef>
            </a:pPr>
            <a:r>
              <a:rPr lang="en-US" dirty="0"/>
              <a:t>The girl </a:t>
            </a:r>
            <a:r>
              <a:rPr lang="en-US" dirty="0">
                <a:solidFill>
                  <a:srgbClr val="FF3300"/>
                </a:solidFill>
              </a:rPr>
              <a:t>by</a:t>
            </a:r>
            <a:r>
              <a:rPr lang="en-US" dirty="0"/>
              <a:t> the door is my sister.</a:t>
            </a:r>
          </a:p>
          <a:p>
            <a:pPr algn="ctr">
              <a:spcBef>
                <a:spcPct val="50000"/>
              </a:spcBef>
            </a:pPr>
            <a:r>
              <a:rPr lang="en-US" dirty="0"/>
              <a:t>The runners raced </a:t>
            </a:r>
            <a:r>
              <a:rPr lang="en-US" dirty="0">
                <a:solidFill>
                  <a:srgbClr val="FF3300"/>
                </a:solidFill>
              </a:rPr>
              <a:t>around</a:t>
            </a:r>
            <a:r>
              <a:rPr lang="en-US" dirty="0"/>
              <a:t> the track.</a:t>
            </a: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2</a:t>
            </a:r>
            <a:r>
              <a:rPr lang="en-US" dirty="0"/>
              <a:t>: Prepositional Phrases</a:t>
            </a:r>
          </a:p>
        </p:txBody>
      </p:sp>
      <p:sp>
        <p:nvSpPr>
          <p:cNvPr id="34822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620000" y="5410200"/>
            <a:ext cx="1042988" cy="1042988"/>
          </a:xfrm>
          <a:prstGeom prst="actionButtonForwardNext">
            <a:avLst/>
          </a:prstGeom>
          <a:solidFill>
            <a:srgbClr val="FF9900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2</a:t>
            </a:r>
            <a:r>
              <a:rPr lang="en-US" dirty="0"/>
              <a:t>: Prepositional Phrases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752600" y="1981200"/>
            <a:ext cx="5638800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in the oven</a:t>
            </a:r>
          </a:p>
          <a:p>
            <a:pPr algn="ctr">
              <a:spcBef>
                <a:spcPct val="50000"/>
              </a:spcBef>
            </a:pPr>
            <a:r>
              <a:rPr lang="en-US"/>
              <a:t>by the door</a:t>
            </a:r>
          </a:p>
          <a:p>
            <a:pPr algn="ctr">
              <a:spcBef>
                <a:spcPct val="50000"/>
              </a:spcBef>
            </a:pPr>
            <a:r>
              <a:rPr lang="en-US"/>
              <a:t>around the track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762000" y="4114800"/>
            <a:ext cx="7467600" cy="1244600"/>
          </a:xfrm>
          <a:prstGeom prst="rect">
            <a:avLst/>
          </a:prstGeom>
          <a:noFill/>
          <a:ln w="9525">
            <a:solidFill>
              <a:srgbClr val="4D4D4D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500"/>
              <a:t>These are prepositional phrases. Prepositional phrases start with a preposition and end with the object of a preposition.</a:t>
            </a:r>
          </a:p>
        </p:txBody>
      </p:sp>
      <p:sp>
        <p:nvSpPr>
          <p:cNvPr id="35846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620000" y="5410200"/>
            <a:ext cx="1042988" cy="1042988"/>
          </a:xfrm>
          <a:prstGeom prst="actionButtonForwardNext">
            <a:avLst/>
          </a:prstGeom>
          <a:solidFill>
            <a:srgbClr val="FF9900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3</a:t>
            </a:r>
            <a:r>
              <a:rPr lang="en-US" dirty="0"/>
              <a:t>: Object of a Preposition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533400" y="2057400"/>
            <a:ext cx="5257800" cy="2032000"/>
          </a:xfrm>
          <a:prstGeom prst="rect">
            <a:avLst/>
          </a:prstGeom>
          <a:noFill/>
          <a:ln w="19050">
            <a:solidFill>
              <a:srgbClr val="4D4D4D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10000"/>
              </a:spcBef>
            </a:pPr>
            <a:r>
              <a:rPr lang="en-US" sz="3000"/>
              <a:t>The object of a preposition</a:t>
            </a:r>
          </a:p>
          <a:p>
            <a:pPr lvl="1">
              <a:spcBef>
                <a:spcPct val="10000"/>
              </a:spcBef>
              <a:buFontTx/>
              <a:buChar char="•"/>
            </a:pPr>
            <a:r>
              <a:rPr lang="en-US" sz="3000"/>
              <a:t>must be a noun or a pronoun</a:t>
            </a:r>
          </a:p>
          <a:p>
            <a:pPr lvl="1">
              <a:spcBef>
                <a:spcPct val="10000"/>
              </a:spcBef>
              <a:buFontTx/>
              <a:buChar char="•"/>
            </a:pPr>
            <a:r>
              <a:rPr lang="en-US" sz="3000"/>
              <a:t>always comes at the end of a prepositional phrase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381000" y="4648200"/>
            <a:ext cx="815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endParaRPr lang="en-US"/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533400" y="4267200"/>
            <a:ext cx="7086600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3000"/>
              <a:t>Example: The cookies are </a:t>
            </a:r>
            <a:r>
              <a:rPr lang="en-US" sz="3000">
                <a:solidFill>
                  <a:srgbClr val="FF3300"/>
                </a:solidFill>
              </a:rPr>
              <a:t>in the oven</a:t>
            </a:r>
            <a:r>
              <a:rPr lang="en-US" sz="3000"/>
              <a:t>. </a:t>
            </a:r>
          </a:p>
          <a:p>
            <a:pPr marL="342900" indent="-342900">
              <a:spcBef>
                <a:spcPct val="50000"/>
              </a:spcBef>
            </a:pPr>
            <a:r>
              <a:rPr lang="en-US" sz="3000"/>
              <a:t>Oven is a noun that ends the prepositional phrase. Oven is the object of the preposition.</a:t>
            </a:r>
          </a:p>
        </p:txBody>
      </p:sp>
      <p:pic>
        <p:nvPicPr>
          <p:cNvPr id="40971" name="Picture 11" descr="MCPE02636_0000[1]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629400" y="2057400"/>
            <a:ext cx="2054225" cy="2438400"/>
          </a:xfrm>
          <a:noFill/>
          <a:ln/>
        </p:spPr>
      </p:pic>
      <p:sp>
        <p:nvSpPr>
          <p:cNvPr id="40975" name="AutoShape 1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620000" y="5410200"/>
            <a:ext cx="1042988" cy="1042988"/>
          </a:xfrm>
          <a:prstGeom prst="actionButtonForwardNext">
            <a:avLst/>
          </a:prstGeom>
          <a:solidFill>
            <a:srgbClr val="FF9900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reball">
  <a:themeElements>
    <a:clrScheme name="Fireball 7">
      <a:dk1>
        <a:srgbClr val="000000"/>
      </a:dk1>
      <a:lt1>
        <a:srgbClr val="FFFFFF"/>
      </a:lt1>
      <a:dk2>
        <a:srgbClr val="000099"/>
      </a:dk2>
      <a:lt2>
        <a:srgbClr val="5F5F5F"/>
      </a:lt2>
      <a:accent1>
        <a:srgbClr val="FF9933"/>
      </a:accent1>
      <a:accent2>
        <a:srgbClr val="CC0066"/>
      </a:accent2>
      <a:accent3>
        <a:srgbClr val="FFFFFF"/>
      </a:accent3>
      <a:accent4>
        <a:srgbClr val="000000"/>
      </a:accent4>
      <a:accent5>
        <a:srgbClr val="FFCAAD"/>
      </a:accent5>
      <a:accent6>
        <a:srgbClr val="B9005C"/>
      </a:accent6>
      <a:hlink>
        <a:srgbClr val="000099"/>
      </a:hlink>
      <a:folHlink>
        <a:srgbClr val="0066CC"/>
      </a:folHlink>
    </a:clrScheme>
    <a:fontScheme name="Fireball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2075" tIns="46038" rIns="92075" bIns="46038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2"/>
          </a:buClr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2075" tIns="46038" rIns="92075" bIns="46038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2"/>
          </a:buClr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Fireball 1">
        <a:dk1>
          <a:srgbClr val="5F5F5F"/>
        </a:dk1>
        <a:lt1>
          <a:srgbClr val="FFFFCC"/>
        </a:lt1>
        <a:dk2>
          <a:srgbClr val="000000"/>
        </a:dk2>
        <a:lt2>
          <a:srgbClr val="FFCC66"/>
        </a:lt2>
        <a:accent1>
          <a:srgbClr val="FF9933"/>
        </a:accent1>
        <a:accent2>
          <a:srgbClr val="CC0066"/>
        </a:accent2>
        <a:accent3>
          <a:srgbClr val="AAAAAA"/>
        </a:accent3>
        <a:accent4>
          <a:srgbClr val="DADAAE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ball 2">
        <a:dk1>
          <a:srgbClr val="000000"/>
        </a:dk1>
        <a:lt1>
          <a:srgbClr val="FFFFFF"/>
        </a:lt1>
        <a:dk2>
          <a:srgbClr val="FF9900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eball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eball 4">
        <a:dk1>
          <a:srgbClr val="000000"/>
        </a:dk1>
        <a:lt1>
          <a:srgbClr val="FFFFFF"/>
        </a:lt1>
        <a:dk2>
          <a:srgbClr val="000099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eball 5">
        <a:dk1>
          <a:srgbClr val="000000"/>
        </a:dk1>
        <a:lt1>
          <a:srgbClr val="FFFFFF"/>
        </a:lt1>
        <a:dk2>
          <a:srgbClr val="000099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0066FF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eball 6">
        <a:dk1>
          <a:srgbClr val="000000"/>
        </a:dk1>
        <a:lt1>
          <a:srgbClr val="FFFFFF"/>
        </a:lt1>
        <a:dk2>
          <a:srgbClr val="000099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000099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eball 7">
        <a:dk1>
          <a:srgbClr val="000000"/>
        </a:dk1>
        <a:lt1>
          <a:srgbClr val="FFFFFF"/>
        </a:lt1>
        <a:dk2>
          <a:srgbClr val="000099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000099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Designs\Fireball.pot</Template>
  <TotalTime>525</TotalTime>
  <Words>440</Words>
  <Application>Microsoft Office PowerPoint</Application>
  <PresentationFormat>On-screen Show (4:3)</PresentationFormat>
  <Paragraphs>154</Paragraphs>
  <Slides>10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Times New Roman</vt:lpstr>
      <vt:lpstr>Arial</vt:lpstr>
      <vt:lpstr>Fireball</vt:lpstr>
      <vt:lpstr>PREPOSITION POWER</vt:lpstr>
      <vt:lpstr>Part One: Prepositions</vt:lpstr>
      <vt:lpstr>Part One: Prepositions (cont.)</vt:lpstr>
      <vt:lpstr>Lesson One: Prepositions (cont.)</vt:lpstr>
      <vt:lpstr>Part One: Prepositions (cont.)</vt:lpstr>
      <vt:lpstr>Lesson One: Prepositions (cont.)</vt:lpstr>
      <vt:lpstr>Part 2: Prepositional Phrases</vt:lpstr>
      <vt:lpstr>Part 2: Prepositional Phrases</vt:lpstr>
      <vt:lpstr>Part 3: Object of a Preposition</vt:lpstr>
      <vt:lpstr>CONGRATULATIONS!</vt:lpstr>
    </vt:vector>
  </TitlesOfParts>
  <Company>DeWitt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Preposition Power</dc:title>
  <dc:creator>Sara Wohltjen</dc:creator>
  <cp:lastModifiedBy>mjohnston</cp:lastModifiedBy>
  <cp:revision>53</cp:revision>
  <cp:lastPrinted>1601-01-01T00:00:00Z</cp:lastPrinted>
  <dcterms:created xsi:type="dcterms:W3CDTF">2005-01-16T23:57:32Z</dcterms:created>
  <dcterms:modified xsi:type="dcterms:W3CDTF">2013-11-06T21:11:00Z</dcterms:modified>
</cp:coreProperties>
</file>